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9" r:id="rId7"/>
    <p:sldId id="277" r:id="rId8"/>
    <p:sldId id="278" r:id="rId9"/>
    <p:sldId id="280" r:id="rId10"/>
    <p:sldId id="281" r:id="rId11"/>
    <p:sldId id="274" r:id="rId12"/>
    <p:sldId id="275" r:id="rId13"/>
    <p:sldId id="282" r:id="rId14"/>
    <p:sldId id="283" r:id="rId15"/>
    <p:sldId id="263" r:id="rId16"/>
    <p:sldId id="264" r:id="rId17"/>
    <p:sldId id="265" r:id="rId18"/>
    <p:sldId id="266" r:id="rId19"/>
    <p:sldId id="267" r:id="rId20"/>
    <p:sldId id="268" r:id="rId21"/>
    <p:sldId id="260" r:id="rId22"/>
  </p:sldIdLst>
  <p:sldSz cx="12192000" cy="6858000"/>
  <p:notesSz cx="6858000" cy="9144000"/>
  <p:embeddedFontLst>
    <p:embeddedFont>
      <p:font typeface="DX경필고딕B" panose="020B0600000101010101" charset="-127"/>
      <p:regular r:id="rId23"/>
    </p:embeddedFont>
    <p:embeddedFont>
      <p:font typeface="a아메리카노L" panose="02020600000000000000" pitchFamily="18" charset="-127"/>
      <p:regular r:id="rId24"/>
    </p:embeddedFont>
    <p:embeddedFont>
      <p:font typeface="Mistral" panose="03090702030407020403" pitchFamily="66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DADADA"/>
    <a:srgbClr val="AFADAD"/>
    <a:srgbClr val="7B1532"/>
    <a:srgbClr val="896B5D"/>
    <a:srgbClr val="7E7773"/>
    <a:srgbClr val="585656"/>
    <a:srgbClr val="704F42"/>
    <a:srgbClr val="A89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6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지균" userId="5f839395-9bba-41c0-82d3-f912e840b832" providerId="ADAL" clId="{8153DF15-830F-45D0-8346-059361F15477}"/>
    <pc:docChg chg="delSld">
      <pc:chgData name="박지균" userId="5f839395-9bba-41c0-82d3-f912e840b832" providerId="ADAL" clId="{8153DF15-830F-45D0-8346-059361F15477}" dt="2019-11-20T03:28:33.585" v="0" actId="2696"/>
      <pc:docMkLst>
        <pc:docMk/>
      </pc:docMkLst>
      <pc:sldChg chg="del">
        <pc:chgData name="박지균" userId="5f839395-9bba-41c0-82d3-f912e840b832" providerId="ADAL" clId="{8153DF15-830F-45D0-8346-059361F15477}" dt="2019-11-20T03:28:33.585" v="0" actId="2696"/>
        <pc:sldMkLst>
          <pc:docMk/>
          <pc:sldMk cId="2606236280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22488-CDA4-439C-B30A-BFC5C17B8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E5C0B3-0E0A-47E4-BBB0-B448ADA47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DD583-B0CF-4503-B5C8-4987CF92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8C35F7-924B-44BA-8119-78C100E6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E64A4-C991-4293-95B1-D8C7251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10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FF195-22FF-4073-B9E9-93DD7C0F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351D4-75E9-4C06-A62D-BF15744D4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BCB1E-4B9B-4361-B0C9-E2644867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F91CB-4FCC-4D91-B251-3C31102C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80B85-7DB5-4C7C-92C7-65E65105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C44157-5B87-44AF-B265-C01FB0801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620355-B514-4A2B-A021-1311A3FD3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F1818-0E7E-415D-895B-311CD03C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BB51F-3C3C-46A4-B590-1DBDCC8E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3A7F9-0369-4495-A8DB-5C916FAF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18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E83B5-44B7-451D-9EB0-23BFC1FD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3D3620-2CC9-468A-A99A-C65C61CA4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A19F7E-45E0-4978-BE7E-759F03F7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5B3FA-5573-4C67-AD8F-6BC29C1A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22099-ADD6-4648-B156-9FBDBDBB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50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BE7C4-09D4-4A9D-9CA9-E0B346FE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75130E-AD36-4423-B769-97C9CBDF5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28DAF-0C2F-4771-9889-655B5CC7E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5051B-9F0B-4D27-A850-84732FDB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5479E2-014F-40A7-819E-088AE58EE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19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EC88F-42D4-475F-B210-EC3843C9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F457D-D32A-4A44-BF36-75C29AA2A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B022AF-B212-4BCA-89A8-3DBFF2E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13EE1-DF2C-409D-B5F7-D2516A48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F5D251-7E4D-435E-A864-68EF7EF6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76D7A0-F930-470E-8D66-1AD25A5D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F4EEF-4A10-4FD1-8AC7-23068B25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FD2F97-383B-4229-BE45-C8FF524CC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9AFADF-D1B6-405C-B00D-3E0BDA892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63989-0247-4E13-92EE-E2A08FB86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C5F290-3C62-4FA2-B7DD-48A29F902C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729B66-1397-4EB2-8374-6DDEC882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569E86-125A-46E8-9064-A105C369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0A790A-D852-4C21-9908-70707D04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96BA2-F49D-4D94-B7D6-D6F8453E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CB0D2A-05E0-4455-B22E-F793705C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A588F0-9EF5-4A02-A4BC-7E1D3181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DEDC8E-C3C0-4E5B-BDDF-3062C24D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37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A09382-07AA-4E04-B0B1-B1DAC9E1B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2A164C-D750-49C6-B9B6-2E8ED769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5E49B-8221-4D4A-912B-1A351324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3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2E46-97DD-4EEA-AECA-3EFF7D88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9714B-0A56-4E32-B3B7-24D555B45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FEB937-8A84-4819-8DAC-ED5C5FBC0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2F6055-5086-4D93-9C8B-B19BD7CC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14DD85-9B33-42FB-9F38-F7689B13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854582-07EE-45EE-B8AD-40773A3C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80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B6BB0-377C-4A40-86CD-D12EBEE1F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EC8B10-3E10-4401-9995-F0147B5475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3FB67C-0CBB-4CE6-9B08-9D7E7B3CB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140867-22BC-42AF-AD60-595DE666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68C2D2-A991-4521-9D11-FB0BEB17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105598-FBE7-4FE6-AB37-75AB611A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0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DAF71A-BF42-48B3-A533-1E760DC9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CC572-146D-4F8D-9CF0-113224F24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8F4D58-EFF3-42BA-956E-E8A19DB1A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B172B-01D7-4BE4-835B-E274624F563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19AF23-E27D-4C29-8720-A55DC0D46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92F6E-9A20-442A-8C9B-47FB53233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F3871-E321-45ED-ABFF-564A58696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hzhang/colorization/blob/master/colorization/demo/colorization_demo_v2.ipyn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4092382" y="147918"/>
            <a:ext cx="4007228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09607-9790-4AA6-83A0-B2DCB1B4C17E}"/>
              </a:ext>
            </a:extLst>
          </p:cNvPr>
          <p:cNvSpPr txBox="1"/>
          <p:nvPr/>
        </p:nvSpPr>
        <p:spPr>
          <a:xfrm>
            <a:off x="4518339" y="1386561"/>
            <a:ext cx="306566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2">
                    <a:lumMod val="75000"/>
                  </a:schemeClr>
                </a:solidFill>
                <a:latin typeface="Mistral" panose="03090702030407020403" pitchFamily="66" charset="0"/>
              </a:rPr>
              <a:t>“ </a:t>
            </a:r>
            <a:r>
              <a:rPr lang="en-US" altLang="ko-KR" sz="6600" b="1" dirty="0">
                <a:solidFill>
                  <a:schemeClr val="bg2">
                    <a:lumMod val="75000"/>
                  </a:schemeClr>
                </a:solidFill>
                <a:latin typeface="Mistral" panose="03090702030407020403" pitchFamily="66" charset="0"/>
              </a:rPr>
              <a:t>Let </a:t>
            </a:r>
            <a:r>
              <a:rPr lang="en-US" altLang="ko-KR" sz="6600" b="1" dirty="0">
                <a:solidFill>
                  <a:schemeClr val="bg1"/>
                </a:solidFill>
                <a:latin typeface="Mistral" panose="03090702030407020403" pitchFamily="66" charset="0"/>
              </a:rPr>
              <a:t>There</a:t>
            </a:r>
            <a:r>
              <a:rPr lang="en-US" altLang="ko-KR" sz="6600" b="1" dirty="0">
                <a:solidFill>
                  <a:schemeClr val="bg2">
                    <a:lumMod val="75000"/>
                  </a:schemeClr>
                </a:solidFill>
                <a:latin typeface="Mistral" panose="03090702030407020403" pitchFamily="66" charset="0"/>
              </a:rPr>
              <a:t>    Be  </a:t>
            </a:r>
          </a:p>
          <a:p>
            <a:pPr algn="ctr"/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Mistral" panose="03090702030407020403" pitchFamily="66" charset="0"/>
              </a:rPr>
              <a:t>  </a:t>
            </a:r>
            <a:r>
              <a:rPr lang="en-US" altLang="ko-KR" sz="8000" b="1" dirty="0">
                <a:solidFill>
                  <a:schemeClr val="accent1">
                    <a:lumMod val="50000"/>
                  </a:schemeClr>
                </a:solidFill>
                <a:latin typeface="Mistral" panose="03090702030407020403" pitchFamily="66" charset="0"/>
              </a:rPr>
              <a:t>C</a:t>
            </a:r>
            <a:r>
              <a:rPr lang="en-US" altLang="ko-KR" sz="8000" b="1" dirty="0">
                <a:solidFill>
                  <a:srgbClr val="C00000"/>
                </a:solidFill>
                <a:latin typeface="Mistral" panose="03090702030407020403" pitchFamily="66" charset="0"/>
              </a:rPr>
              <a:t>o</a:t>
            </a:r>
            <a:r>
              <a:rPr lang="en-US" altLang="ko-KR" sz="8000" b="1" dirty="0">
                <a:solidFill>
                  <a:schemeClr val="accent4">
                    <a:lumMod val="75000"/>
                  </a:schemeClr>
                </a:solidFill>
                <a:latin typeface="Mistral" panose="03090702030407020403" pitchFamily="66" charset="0"/>
              </a:rPr>
              <a:t>l</a:t>
            </a:r>
            <a:r>
              <a:rPr lang="en-US" altLang="ko-KR" sz="8000" b="1" dirty="0">
                <a:solidFill>
                  <a:schemeClr val="accent1">
                    <a:lumMod val="50000"/>
                  </a:schemeClr>
                </a:solidFill>
                <a:latin typeface="Mistral" panose="03090702030407020403" pitchFamily="66" charset="0"/>
              </a:rPr>
              <a:t>o</a:t>
            </a:r>
            <a:r>
              <a:rPr lang="en-US" altLang="ko-KR" sz="8000" b="1" dirty="0">
                <a:solidFill>
                  <a:schemeClr val="accent6">
                    <a:lumMod val="50000"/>
                  </a:schemeClr>
                </a:solidFill>
                <a:latin typeface="Mistral" panose="03090702030407020403" pitchFamily="66" charset="0"/>
              </a:rPr>
              <a:t>r</a:t>
            </a:r>
            <a:r>
              <a:rPr lang="en-US" altLang="ko-KR" sz="6600" b="1" dirty="0">
                <a:solidFill>
                  <a:schemeClr val="accent6">
                    <a:lumMod val="50000"/>
                  </a:schemeClr>
                </a:solidFill>
                <a:latin typeface="Mistral" panose="03090702030407020403" pitchFamily="66" charset="0"/>
              </a:rPr>
              <a:t> </a:t>
            </a:r>
            <a:r>
              <a:rPr lang="en-US" altLang="ko-KR" sz="6600" b="1" dirty="0">
                <a:solidFill>
                  <a:srgbClr val="AFADAD"/>
                </a:solidFill>
                <a:latin typeface="Mistral" panose="03090702030407020403" pitchFamily="66" charset="0"/>
              </a:rPr>
              <a:t>”</a:t>
            </a:r>
            <a:endParaRPr lang="ko-KR" altLang="en-US" sz="6600" b="1" dirty="0">
              <a:solidFill>
                <a:srgbClr val="AFADAD"/>
              </a:solidFill>
              <a:latin typeface="Mistral" panose="03090702030407020403" pitchFamily="66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1102659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745579"/>
            <a:ext cx="246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인 공 지 능 과  보 안 기 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D9CD6D-4061-4066-A723-A2CC3822F480}"/>
              </a:ext>
            </a:extLst>
          </p:cNvPr>
          <p:cNvSpPr/>
          <p:nvPr/>
        </p:nvSpPr>
        <p:spPr>
          <a:xfrm>
            <a:off x="4092382" y="170328"/>
            <a:ext cx="4007228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A25A16-0EF6-45AE-B139-D5FF692331BE}"/>
              </a:ext>
            </a:extLst>
          </p:cNvPr>
          <p:cNvSpPr txBox="1"/>
          <p:nvPr/>
        </p:nvSpPr>
        <p:spPr>
          <a:xfrm>
            <a:off x="4863064" y="5065276"/>
            <a:ext cx="2465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20184887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박지균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20183300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윤성빈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20186033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임채원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20184141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황수인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812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5" y="156884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C717D-2279-46EC-A876-386B3B2881B8}"/>
              </a:ext>
            </a:extLst>
          </p:cNvPr>
          <p:cNvSpPr txBox="1"/>
          <p:nvPr/>
        </p:nvSpPr>
        <p:spPr>
          <a:xfrm>
            <a:off x="2803320" y="4832316"/>
            <a:ext cx="699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256xH/8xW/8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매트릭스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글로벌 및 중간 레벨 특징의 혼합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를 받아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2xHxW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출력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(L*a*b*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컬러 공간의 색상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을 생성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여기서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업샘플링과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가장 근접한 레이어와 결합된 몇 개의 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컨볼루션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레이어 사용하여 색을 도출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7289DF-1F3C-45AA-9F91-5BAF92F23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7" y="1449176"/>
            <a:ext cx="10253134" cy="310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2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5" y="156884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원리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18E82D06-7D80-469A-857D-AAD2FE48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65" y="1743279"/>
            <a:ext cx="9557657" cy="3041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26875-711D-45EA-8ADB-5450AD053CC4}"/>
              </a:ext>
            </a:extLst>
          </p:cNvPr>
          <p:cNvSpPr txBox="1"/>
          <p:nvPr/>
        </p:nvSpPr>
        <p:spPr>
          <a:xfrm>
            <a:off x="2485386" y="4950584"/>
            <a:ext cx="7221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색의 정확성을 높이기 위해 평균 제곱 오차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(MSE)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기준을 사용하여 입력을 흑백사진으로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목표출력을 원본사진으로 두고 그 두 값의 차이를 손실로 계산하여 이러한 손실을 모든 매개변수에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역전파하여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업데이트함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70DF8-0317-4161-87BC-46BD274583B6}"/>
              </a:ext>
            </a:extLst>
          </p:cNvPr>
          <p:cNvSpPr txBox="1"/>
          <p:nvPr/>
        </p:nvSpPr>
        <p:spPr>
          <a:xfrm>
            <a:off x="2485385" y="1286386"/>
            <a:ext cx="722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Training of Colors</a:t>
            </a:r>
          </a:p>
        </p:txBody>
      </p:sp>
    </p:spTree>
    <p:extLst>
      <p:ext uri="{BB962C8B-B14F-4D97-AF65-F5344CB8AC3E}">
        <p14:creationId xmlns:p14="http://schemas.microsoft.com/office/powerpoint/2010/main" val="56324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5" y="156884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원리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4236A4F9-459A-489F-A62F-2216DD7C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284" y="2653598"/>
            <a:ext cx="4989739" cy="1850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1D5AF6-228A-4F78-BC15-238E79860639}"/>
              </a:ext>
            </a:extLst>
          </p:cNvPr>
          <p:cNvSpPr txBox="1"/>
          <p:nvPr/>
        </p:nvSpPr>
        <p:spPr>
          <a:xfrm>
            <a:off x="559134" y="2649411"/>
            <a:ext cx="5625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MSE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를 사용하여 좋은 성능을 얻을 수 있지만 실내인지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실외인지와 같은 환경에 대한 글로벌 특징과 맥락을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파악을 못해 색의 정확도가 떨어질 수 있음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이를 위해 분류 작업을 위한 두개의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fully connected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레이어를 만들어 색채화와 함께 분류 학습 시행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글로벌 특징 네트워크에 연결된 분류 네트워크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6ECFB-6F7E-4751-B55C-2523DB997F09}"/>
              </a:ext>
            </a:extLst>
          </p:cNvPr>
          <p:cNvSpPr txBox="1"/>
          <p:nvPr/>
        </p:nvSpPr>
        <p:spPr>
          <a:xfrm>
            <a:off x="2434261" y="1929853"/>
            <a:ext cx="722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Jointly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415549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5" y="156884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CB6B9-7C93-4751-BCE3-C6014DDB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1" y="1370542"/>
            <a:ext cx="100298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1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5" y="147918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예시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7C9965CD-5577-438A-AEFA-257FBC0DF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42" y="1673943"/>
            <a:ext cx="5327877" cy="3741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5CC8A3-84CC-44E4-89F2-BC86E45A59BC}"/>
              </a:ext>
            </a:extLst>
          </p:cNvPr>
          <p:cNvSpPr txBox="1"/>
          <p:nvPr/>
        </p:nvSpPr>
        <p:spPr>
          <a:xfrm>
            <a:off x="7135906" y="1993744"/>
            <a:ext cx="298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Input: 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흑백사진 입력</a:t>
            </a:r>
          </a:p>
          <a:p>
            <a:pPr algn="just"/>
            <a:endParaRPr lang="ko-KR" altLang="en-US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Ground truth: 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원본</a:t>
            </a:r>
          </a:p>
          <a:p>
            <a:pPr algn="just"/>
            <a:endParaRPr lang="ko-KR" altLang="en-US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Proposed: 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인공지능 </a:t>
            </a:r>
            <a:r>
              <a:rPr lang="ko-KR" altLang="en-US" sz="1600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출력값</a:t>
            </a:r>
            <a:endParaRPr lang="ko-KR" altLang="en-US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52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F2172-B050-4328-ACA2-AAC53E40EB00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8FF7B4-C98A-4DB3-89C9-16D55757A194}"/>
              </a:ext>
            </a:extLst>
          </p:cNvPr>
          <p:cNvSpPr/>
          <p:nvPr/>
        </p:nvSpPr>
        <p:spPr>
          <a:xfrm>
            <a:off x="210664" y="170328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코드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C085F3-66EA-4D43-9343-85FE42801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46667" r="43485" b="34902"/>
          <a:stretch/>
        </p:blipFill>
        <p:spPr>
          <a:xfrm>
            <a:off x="2235647" y="2983237"/>
            <a:ext cx="7720694" cy="2442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C42CB5-CC48-4B6D-8A9B-E7F766780EA8}"/>
              </a:ext>
            </a:extLst>
          </p:cNvPr>
          <p:cNvSpPr txBox="1"/>
          <p:nvPr/>
        </p:nvSpPr>
        <p:spPr>
          <a:xfrm>
            <a:off x="2235647" y="2510211"/>
            <a:ext cx="298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(1) 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모듈 불러오기 및 초기 설정 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727BA-3D79-45D9-9D1F-37A945E0AABC}"/>
              </a:ext>
            </a:extLst>
          </p:cNvPr>
          <p:cNvSpPr txBox="1"/>
          <p:nvPr/>
        </p:nvSpPr>
        <p:spPr>
          <a:xfrm>
            <a:off x="4422164" y="3032541"/>
            <a:ext cx="313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전반적인 행렬 연산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등을 위함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9DEA5-C3B8-4CB9-A9D9-313377A8390B}"/>
              </a:ext>
            </a:extLst>
          </p:cNvPr>
          <p:cNvSpPr txBox="1"/>
          <p:nvPr/>
        </p:nvSpPr>
        <p:spPr>
          <a:xfrm>
            <a:off x="5987553" y="3269054"/>
            <a:ext cx="375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시각화 패키지를 위함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2BE4F7-C6FA-485E-85D7-50692305DC06}"/>
              </a:ext>
            </a:extLst>
          </p:cNvPr>
          <p:cNvSpPr txBox="1"/>
          <p:nvPr/>
        </p:nvSpPr>
        <p:spPr>
          <a:xfrm>
            <a:off x="3388441" y="3576831"/>
            <a:ext cx="313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os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명령어를 사용하기 위함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E8919D-092F-4585-9685-AF3BB7E24775}"/>
              </a:ext>
            </a:extLst>
          </p:cNvPr>
          <p:cNvSpPr txBox="1"/>
          <p:nvPr/>
        </p:nvSpPr>
        <p:spPr>
          <a:xfrm>
            <a:off x="5775476" y="3805718"/>
            <a:ext cx="3751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이미지의 색과 관련된 일을 수행하기 위함  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F4FB4E-316F-4459-BD1E-E400231695A8}"/>
              </a:ext>
            </a:extLst>
          </p:cNvPr>
          <p:cNvSpPr txBox="1"/>
          <p:nvPr/>
        </p:nvSpPr>
        <p:spPr>
          <a:xfrm>
            <a:off x="6020484" y="4291594"/>
            <a:ext cx="3751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이미지를 사용하여 데이터 </a:t>
            </a:r>
            <a:r>
              <a:rPr lang="ko-KR" altLang="en-US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보간법을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하기 위함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9A0647-BDBF-4C23-B2B5-1CD95616373C}"/>
              </a:ext>
            </a:extLst>
          </p:cNvPr>
          <p:cNvSpPr txBox="1"/>
          <p:nvPr/>
        </p:nvSpPr>
        <p:spPr>
          <a:xfrm>
            <a:off x="2419610" y="4566511"/>
            <a:ext cx="3895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파이썬 기반 딥러닝 프레임워크 </a:t>
            </a:r>
            <a:r>
              <a:rPr lang="en-US" altLang="ko-KR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caffe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사용을 위함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AA231-187F-4625-A4D0-EA52B6E25DCF}"/>
              </a:ext>
            </a:extLst>
          </p:cNvPr>
          <p:cNvSpPr txBox="1"/>
          <p:nvPr/>
        </p:nvSpPr>
        <p:spPr>
          <a:xfrm>
            <a:off x="4240053" y="4842476"/>
            <a:ext cx="3895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실행결과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(Rich Output)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을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바로 그래프로 표현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8A3F1-E191-49FC-937F-1FBC1368C7E1}"/>
              </a:ext>
            </a:extLst>
          </p:cNvPr>
          <p:cNvSpPr txBox="1"/>
          <p:nvPr/>
        </p:nvSpPr>
        <p:spPr>
          <a:xfrm>
            <a:off x="6655986" y="5093996"/>
            <a:ext cx="3895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시각화한 대상의 크기를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(12,6)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으로 설정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77C61-44D4-4802-A3BA-47F645C07EBA}"/>
              </a:ext>
            </a:extLst>
          </p:cNvPr>
          <p:cNvSpPr txBox="1"/>
          <p:nvPr/>
        </p:nvSpPr>
        <p:spPr>
          <a:xfrm>
            <a:off x="1230743" y="1636560"/>
            <a:ext cx="9914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Richard Zhang, Phillip Isola, Alyosha </a:t>
            </a:r>
            <a:r>
              <a:rPr lang="en-US" altLang="ko-KR" b="1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Efros</a:t>
            </a:r>
            <a:r>
              <a:rPr lang="en-US" altLang="ko-KR" b="1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// Colorization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https://github.com/richzhang/colorization/blob/master/colorization/demo/colorization_demo_v2.ipynb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082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4" y="170328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코드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42CB5-CC48-4B6D-8A9B-E7F766780EA8}"/>
              </a:ext>
            </a:extLst>
          </p:cNvPr>
          <p:cNvSpPr txBox="1"/>
          <p:nvPr/>
        </p:nvSpPr>
        <p:spPr>
          <a:xfrm>
            <a:off x="809798" y="2133643"/>
            <a:ext cx="439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(2) 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컬러화 모델 다운로드</a:t>
            </a:r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caffemodel</a:t>
            </a:r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형식</a:t>
            </a:r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92E001-1393-4218-9DBD-B1AD2EF82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30953" r="22322" b="56032"/>
          <a:stretch/>
        </p:blipFill>
        <p:spPr>
          <a:xfrm>
            <a:off x="809798" y="2621034"/>
            <a:ext cx="10572390" cy="14353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08AF1F-8686-42F8-A3E9-5E66A721127F}"/>
              </a:ext>
            </a:extLst>
          </p:cNvPr>
          <p:cNvSpPr txBox="1"/>
          <p:nvPr/>
        </p:nvSpPr>
        <p:spPr>
          <a:xfrm>
            <a:off x="859097" y="4204045"/>
            <a:ext cx="7555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Caffe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이미지 분류를 위한 강력한 프레임워크를 만들기 위해 시작된 </a:t>
            </a:r>
            <a:r>
              <a:rPr lang="ko-KR" altLang="en-US" sz="1600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머신러닝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모델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         </a:t>
            </a:r>
            <a:r>
              <a:rPr lang="en-US" altLang="ko-KR" sz="1600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Tensorflow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에서 </a:t>
            </a:r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Tensor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역할을 하는 </a:t>
            </a:r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Blob(N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차원 배열</a:t>
            </a:r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이 있음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130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4" y="170328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코드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42CB5-CC48-4B6D-8A9B-E7F766780EA8}"/>
              </a:ext>
            </a:extLst>
          </p:cNvPr>
          <p:cNvSpPr txBox="1"/>
          <p:nvPr/>
        </p:nvSpPr>
        <p:spPr>
          <a:xfrm>
            <a:off x="1258524" y="1453909"/>
            <a:ext cx="439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(3) 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컬러화 모델 열고 준비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8A3F1-E191-49FC-937F-1FBC1368C7E1}"/>
              </a:ext>
            </a:extLst>
          </p:cNvPr>
          <p:cNvSpPr txBox="1"/>
          <p:nvPr/>
        </p:nvSpPr>
        <p:spPr>
          <a:xfrm>
            <a:off x="6655986" y="4585995"/>
            <a:ext cx="3895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시각화한 대상의 크기를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(12,6)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으로 설정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11867A-CAA6-4FFA-B546-F4F362218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1" t="20710" r="22501" b="43211"/>
          <a:stretch/>
        </p:blipFill>
        <p:spPr>
          <a:xfrm>
            <a:off x="1325038" y="1926935"/>
            <a:ext cx="9541910" cy="35934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A8125E-85D2-4EDA-A85E-D942A2D1B9A6}"/>
              </a:ext>
            </a:extLst>
          </p:cNvPr>
          <p:cNvSpPr txBox="1"/>
          <p:nvPr/>
        </p:nvSpPr>
        <p:spPr>
          <a:xfrm>
            <a:off x="3388440" y="2082462"/>
            <a:ext cx="5907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Gpu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를 사용해서 </a:t>
            </a:r>
            <a:r>
              <a:rPr lang="en-US" altLang="ko-KR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caffe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를 돌리고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그 </a:t>
            </a:r>
            <a:r>
              <a:rPr lang="en-US" altLang="ko-KR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gpu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의 순서를 정함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2594B1-4194-4FE3-9F0E-F7BC44BDF594}"/>
              </a:ext>
            </a:extLst>
          </p:cNvPr>
          <p:cNvSpPr txBox="1"/>
          <p:nvPr/>
        </p:nvSpPr>
        <p:spPr>
          <a:xfrm>
            <a:off x="1999851" y="3026451"/>
            <a:ext cx="5907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위에서 불러온 </a:t>
            </a:r>
            <a:r>
              <a:rPr lang="ko-KR" altLang="en-US" sz="1400">
                <a:latin typeface="DX경필고딕B" panose="02010606000101010101" pitchFamily="2" charset="-127"/>
                <a:ea typeface="DX경필고딕B" panose="02010606000101010101" pitchFamily="2" charset="-127"/>
              </a:rPr>
              <a:t>컬러화 모델 호출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96E4B-71E1-4082-9423-7F9A8EDB8715}"/>
              </a:ext>
            </a:extLst>
          </p:cNvPr>
          <p:cNvSpPr txBox="1"/>
          <p:nvPr/>
        </p:nvSpPr>
        <p:spPr>
          <a:xfrm>
            <a:off x="5622276" y="4845747"/>
            <a:ext cx="5688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#</a:t>
            </a:r>
            <a:r>
              <a:rPr lang="en-US" altLang="ko-KR" sz="12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data_l</a:t>
            </a:r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en-US" altLang="ko-KR" sz="12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caffemodel</a:t>
            </a:r>
            <a:r>
              <a:rPr lang="ko-KR" altLang="en-US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의 입력 </a:t>
            </a:r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blob) #class8_ab(</a:t>
            </a:r>
            <a:r>
              <a:rPr lang="ko-KR" altLang="en-US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출력 </a:t>
            </a:r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blob)</a:t>
            </a:r>
          </a:p>
          <a:p>
            <a:pPr algn="just"/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#blob(n</a:t>
            </a:r>
            <a:r>
              <a:rPr lang="ko-KR" altLang="en-US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차원의 배열로</a:t>
            </a:r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이를 사용해서 데이터를 저장하고 소통</a:t>
            </a:r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)d</a:t>
            </a:r>
            <a:r>
              <a:rPr lang="ko-KR" altLang="en-US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의 </a:t>
            </a:r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[2:]</a:t>
            </a:r>
          </a:p>
          <a:p>
            <a:pPr algn="just"/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배열의 </a:t>
            </a:r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3</a:t>
            </a:r>
            <a:r>
              <a:rPr lang="ko-KR" altLang="en-US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번째부터 전체</a:t>
            </a:r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를 입력</a:t>
            </a:r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/</a:t>
            </a:r>
            <a:r>
              <a:rPr lang="ko-KR" altLang="en-US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출력 크기의 높이</a:t>
            </a:r>
            <a:r>
              <a:rPr lang="en-US" altLang="ko-KR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sz="12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넓이로 설정</a:t>
            </a:r>
            <a:endParaRPr lang="en-US" altLang="ko-KR" sz="12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8EBA1-217E-4C96-A02F-CA5F5FEC7E99}"/>
              </a:ext>
            </a:extLst>
          </p:cNvPr>
          <p:cNvSpPr txBox="1"/>
          <p:nvPr/>
        </p:nvSpPr>
        <p:spPr>
          <a:xfrm>
            <a:off x="1335524" y="4817483"/>
            <a:ext cx="2262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결과는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(224,224)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랑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(56,56)</a:t>
            </a:r>
          </a:p>
        </p:txBody>
      </p:sp>
    </p:spTree>
    <p:extLst>
      <p:ext uri="{BB962C8B-B14F-4D97-AF65-F5344CB8AC3E}">
        <p14:creationId xmlns:p14="http://schemas.microsoft.com/office/powerpoint/2010/main" val="399071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4" y="170328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코드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9528C4-66D6-41A8-AF6F-EF62A2B2E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2" t="20000" r="22222" b="70766"/>
          <a:stretch/>
        </p:blipFill>
        <p:spPr>
          <a:xfrm>
            <a:off x="1458510" y="2458945"/>
            <a:ext cx="9274979" cy="8872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F8A3F1-E191-49FC-937F-1FBC1368C7E1}"/>
              </a:ext>
            </a:extLst>
          </p:cNvPr>
          <p:cNvSpPr txBox="1"/>
          <p:nvPr/>
        </p:nvSpPr>
        <p:spPr>
          <a:xfrm>
            <a:off x="4863064" y="2843354"/>
            <a:ext cx="3895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cnn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의 매개변수로 클러스터 센터를 불러오고 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just"/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1x1 convolution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커널에 채움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A16BC-5262-4E92-919F-EAED66F26897}"/>
              </a:ext>
            </a:extLst>
          </p:cNvPr>
          <p:cNvSpPr txBox="1"/>
          <p:nvPr/>
        </p:nvSpPr>
        <p:spPr>
          <a:xfrm>
            <a:off x="1385524" y="1985919"/>
            <a:ext cx="439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(4) Annealing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0B090-C0CA-4FE4-9C2A-05D898D318CF}"/>
              </a:ext>
            </a:extLst>
          </p:cNvPr>
          <p:cNvSpPr txBox="1"/>
          <p:nvPr/>
        </p:nvSpPr>
        <p:spPr>
          <a:xfrm>
            <a:off x="2111507" y="3585593"/>
            <a:ext cx="7342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Annealing : 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최소의 상태를 향해서 학습이 진행되는 동안에 파라미터의 값을 임의로 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just"/>
            <a:r>
              <a:rPr lang="ko-KR" altLang="en-US" sz="1600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진동시켜서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지역 최소값에 빠지지 않고 전역적인 최소값에 도달하도록 만드는 기법</a:t>
            </a:r>
          </a:p>
        </p:txBody>
      </p:sp>
    </p:spTree>
    <p:extLst>
      <p:ext uri="{BB962C8B-B14F-4D97-AF65-F5344CB8AC3E}">
        <p14:creationId xmlns:p14="http://schemas.microsoft.com/office/powerpoint/2010/main" val="1552927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4" y="170328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코드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F98E2-884B-4A76-AD38-11F770ABA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5" t="22469" r="22291" b="33718"/>
          <a:stretch/>
        </p:blipFill>
        <p:spPr>
          <a:xfrm>
            <a:off x="1458503" y="1664811"/>
            <a:ext cx="9274979" cy="42500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E03391-8CF9-41BC-B7D7-A599EFBD4965}"/>
              </a:ext>
            </a:extLst>
          </p:cNvPr>
          <p:cNvSpPr txBox="1"/>
          <p:nvPr/>
        </p:nvSpPr>
        <p:spPr>
          <a:xfrm>
            <a:off x="1343191" y="1200252"/>
            <a:ext cx="439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(4) 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이미지 로드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7E6943-DD91-4728-B891-8EA8C153E18A}"/>
              </a:ext>
            </a:extLst>
          </p:cNvPr>
          <p:cNvSpPr txBox="1"/>
          <p:nvPr/>
        </p:nvSpPr>
        <p:spPr>
          <a:xfrm>
            <a:off x="4019280" y="2092143"/>
            <a:ext cx="644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이미지를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lab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색상 공간으로 변환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네트워크에 연결하기 위함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입력값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data_l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0E2F6-1B24-4E00-80EB-65926BE87382}"/>
              </a:ext>
            </a:extLst>
          </p:cNvPr>
          <p:cNvSpPr txBox="1"/>
          <p:nvPr/>
        </p:nvSpPr>
        <p:spPr>
          <a:xfrm>
            <a:off x="4863064" y="2399920"/>
            <a:ext cx="431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L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채널 설정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--&gt;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위 이미지의 전체*전체*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1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번째 차원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B7BAE4-2805-4FFE-B2B1-DDC88651EE4C}"/>
              </a:ext>
            </a:extLst>
          </p:cNvPr>
          <p:cNvSpPr txBox="1"/>
          <p:nvPr/>
        </p:nvSpPr>
        <p:spPr>
          <a:xfrm>
            <a:off x="3938747" y="2733099"/>
            <a:ext cx="55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원본 이미지 크기 설정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맨 처음에 </a:t>
            </a:r>
            <a:r>
              <a:rPr lang="ko-KR" altLang="en-US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입출력값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설정한 거랑 동일하게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652D6-7B69-4135-B8D8-F1299D80DB84}"/>
              </a:ext>
            </a:extLst>
          </p:cNvPr>
          <p:cNvSpPr txBox="1"/>
          <p:nvPr/>
        </p:nvSpPr>
        <p:spPr>
          <a:xfrm>
            <a:off x="3447680" y="3313182"/>
            <a:ext cx="55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>
                <a:latin typeface="DX경필고딕B" panose="02010606000101010101" pitchFamily="2" charset="-127"/>
                <a:ea typeface="DX경필고딕B" panose="02010606000101010101" pitchFamily="2" charset="-127"/>
              </a:rPr>
              <a:t> 원본 이미지를 복사한 후 흑백 값으로 설정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D4A006-60FA-4E10-B5F1-FD39EC25AEEB}"/>
              </a:ext>
            </a:extLst>
          </p:cNvPr>
          <p:cNvSpPr txBox="1"/>
          <p:nvPr/>
        </p:nvSpPr>
        <p:spPr>
          <a:xfrm>
            <a:off x="4125013" y="4356068"/>
            <a:ext cx="5501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사이즈 조정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맨 처음에 설정한 사이즈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(224,224)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로 설정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89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4092382" y="147918"/>
            <a:ext cx="4007228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1102659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745579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 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 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D  E  X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D9CD6D-4061-4066-A723-A2CC3822F480}"/>
              </a:ext>
            </a:extLst>
          </p:cNvPr>
          <p:cNvSpPr/>
          <p:nvPr/>
        </p:nvSpPr>
        <p:spPr>
          <a:xfrm>
            <a:off x="4092382" y="170328"/>
            <a:ext cx="4007228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AC53E-D1AA-46FB-B23D-2B802C2BC644}"/>
              </a:ext>
            </a:extLst>
          </p:cNvPr>
          <p:cNvSpPr txBox="1"/>
          <p:nvPr/>
        </p:nvSpPr>
        <p:spPr>
          <a:xfrm>
            <a:off x="4800594" y="2024134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·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“Let there be color”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·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원리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·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코드 분석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·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예시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·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마무리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·</a:t>
            </a:r>
          </a:p>
        </p:txBody>
      </p:sp>
    </p:spTree>
    <p:extLst>
      <p:ext uri="{BB962C8B-B14F-4D97-AF65-F5344CB8AC3E}">
        <p14:creationId xmlns:p14="http://schemas.microsoft.com/office/powerpoint/2010/main" val="107613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4" y="170328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코드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819D77-ECB5-413C-AAE3-58A88B458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1" t="22469" r="22986" b="56914"/>
          <a:stretch/>
        </p:blipFill>
        <p:spPr>
          <a:xfrm>
            <a:off x="1029042" y="2346562"/>
            <a:ext cx="10133901" cy="220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FA56C-4A65-4732-804B-E4D5F17AED3B}"/>
              </a:ext>
            </a:extLst>
          </p:cNvPr>
          <p:cNvSpPr txBox="1"/>
          <p:nvPr/>
        </p:nvSpPr>
        <p:spPr>
          <a:xfrm>
            <a:off x="1029042" y="1873536"/>
            <a:ext cx="439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(4) </a:t>
            </a:r>
            <a:r>
              <a:rPr lang="ko-KR" altLang="en-US" sz="1600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컬러화</a:t>
            </a:r>
            <a:endParaRPr lang="en-US" altLang="ko-KR" sz="1600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A888A0-EC1C-4414-97D9-038639516110}"/>
              </a:ext>
            </a:extLst>
          </p:cNvPr>
          <p:cNvSpPr txBox="1"/>
          <p:nvPr/>
        </p:nvSpPr>
        <p:spPr>
          <a:xfrm>
            <a:off x="3589082" y="2559341"/>
            <a:ext cx="730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평균 중심화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(Mean-centering)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를 위해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50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을 빼서 설정하고 </a:t>
            </a:r>
            <a:r>
              <a:rPr lang="en-US" altLang="ko-KR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data_l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입력값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에 형식에 맞게 넣음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32269-29BC-4F02-AEA2-22616342776D}"/>
              </a:ext>
            </a:extLst>
          </p:cNvPr>
          <p:cNvSpPr txBox="1"/>
          <p:nvPr/>
        </p:nvSpPr>
        <p:spPr>
          <a:xfrm>
            <a:off x="3752577" y="3883582"/>
            <a:ext cx="611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출력값을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ad_bec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변수로 설정한 후 원본 이미지의 크기와 동일하게끔 </a:t>
            </a:r>
            <a:r>
              <a:rPr lang="ko-KR" altLang="en-US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업샘플링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원본 이미지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en-US" altLang="ko-KR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img_l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와 결합한 후 그것을 </a:t>
            </a:r>
            <a:r>
              <a:rPr lang="en-US" altLang="ko-KR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rgb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컬러화로 변경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8224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17929"/>
            <a:ext cx="12191999" cy="6858000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4092382" y="147918"/>
            <a:ext cx="4007228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09607-9790-4AA6-83A0-B2DCB1B4C17E}"/>
              </a:ext>
            </a:extLst>
          </p:cNvPr>
          <p:cNvSpPr txBox="1"/>
          <p:nvPr/>
        </p:nvSpPr>
        <p:spPr>
          <a:xfrm>
            <a:off x="4518339" y="1942373"/>
            <a:ext cx="30656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C00000"/>
                </a:solidFill>
                <a:latin typeface="Mistral" panose="03090702030407020403" pitchFamily="66" charset="0"/>
              </a:rPr>
              <a:t>Q</a:t>
            </a:r>
            <a:r>
              <a:rPr lang="en-US" altLang="ko-KR" sz="6600" b="1" dirty="0">
                <a:solidFill>
                  <a:schemeClr val="accent4">
                    <a:lumMod val="75000"/>
                  </a:schemeClr>
                </a:solidFill>
                <a:latin typeface="Mistral" panose="03090702030407020403" pitchFamily="66" charset="0"/>
              </a:rPr>
              <a:t>u</a:t>
            </a:r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Mistral" panose="03090702030407020403" pitchFamily="66" charset="0"/>
              </a:rPr>
              <a:t>e</a:t>
            </a:r>
            <a:r>
              <a:rPr lang="en-US" altLang="ko-KR" sz="6600" b="1" dirty="0">
                <a:solidFill>
                  <a:srgbClr val="C00000"/>
                </a:solidFill>
                <a:latin typeface="Mistral" panose="03090702030407020403" pitchFamily="66" charset="0"/>
              </a:rPr>
              <a:t>s</a:t>
            </a:r>
            <a:r>
              <a:rPr lang="en-US" altLang="ko-KR" sz="6600" b="1" dirty="0">
                <a:solidFill>
                  <a:schemeClr val="accent4">
                    <a:lumMod val="75000"/>
                  </a:schemeClr>
                </a:solidFill>
                <a:latin typeface="Mistral" panose="03090702030407020403" pitchFamily="66" charset="0"/>
              </a:rPr>
              <a:t>t</a:t>
            </a:r>
            <a:r>
              <a:rPr lang="en-US" altLang="ko-KR" sz="6600" b="1" dirty="0">
                <a:solidFill>
                  <a:schemeClr val="accent6">
                    <a:lumMod val="50000"/>
                  </a:schemeClr>
                </a:solidFill>
                <a:latin typeface="Mistral" panose="03090702030407020403" pitchFamily="66" charset="0"/>
              </a:rPr>
              <a:t>i</a:t>
            </a:r>
            <a:r>
              <a:rPr lang="en-US" altLang="ko-KR" sz="6600" b="1" dirty="0">
                <a:solidFill>
                  <a:srgbClr val="C00000"/>
                </a:solidFill>
                <a:latin typeface="Mistral" panose="03090702030407020403" pitchFamily="66" charset="0"/>
              </a:rPr>
              <a:t>o</a:t>
            </a:r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Mistral" panose="03090702030407020403" pitchFamily="66" charset="0"/>
              </a:rPr>
              <a:t>n</a:t>
            </a:r>
          </a:p>
          <a:p>
            <a:pPr algn="ctr"/>
            <a:r>
              <a:rPr lang="en-US" altLang="ko-KR" sz="6600" b="1" dirty="0">
                <a:solidFill>
                  <a:srgbClr val="AFADAD"/>
                </a:solidFill>
                <a:latin typeface="Mistral" panose="03090702030407020403" pitchFamily="66" charset="0"/>
              </a:rPr>
              <a:t>and</a:t>
            </a:r>
          </a:p>
          <a:p>
            <a:pPr algn="ctr"/>
            <a:r>
              <a:rPr lang="en-US" altLang="ko-KR" sz="6600" b="1" dirty="0">
                <a:solidFill>
                  <a:schemeClr val="accent4">
                    <a:lumMod val="75000"/>
                  </a:schemeClr>
                </a:solidFill>
                <a:latin typeface="Mistral" panose="03090702030407020403" pitchFamily="66" charset="0"/>
              </a:rPr>
              <a:t>C</a:t>
            </a:r>
            <a:r>
              <a:rPr lang="en-US" altLang="ko-KR" sz="6600" b="1" dirty="0">
                <a:solidFill>
                  <a:schemeClr val="accent6">
                    <a:lumMod val="50000"/>
                  </a:schemeClr>
                </a:solidFill>
                <a:latin typeface="Mistral" panose="03090702030407020403" pitchFamily="66" charset="0"/>
              </a:rPr>
              <a:t>o</a:t>
            </a:r>
            <a:r>
              <a:rPr lang="en-US" altLang="ko-KR" sz="6600" b="1" dirty="0">
                <a:solidFill>
                  <a:srgbClr val="C00000"/>
                </a:solidFill>
                <a:latin typeface="Mistral" panose="03090702030407020403" pitchFamily="66" charset="0"/>
              </a:rPr>
              <a:t>m</a:t>
            </a:r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Mistral" panose="03090702030407020403" pitchFamily="66" charset="0"/>
              </a:rPr>
              <a:t>m</a:t>
            </a:r>
            <a:r>
              <a:rPr lang="en-US" altLang="ko-KR" sz="6600" b="1" dirty="0">
                <a:solidFill>
                  <a:schemeClr val="accent4">
                    <a:lumMod val="75000"/>
                  </a:schemeClr>
                </a:solidFill>
                <a:latin typeface="Mistral" panose="03090702030407020403" pitchFamily="66" charset="0"/>
              </a:rPr>
              <a:t>e</a:t>
            </a:r>
            <a:r>
              <a:rPr lang="en-US" altLang="ko-KR" sz="6600" b="1" dirty="0">
                <a:solidFill>
                  <a:srgbClr val="C00000"/>
                </a:solidFill>
                <a:latin typeface="Mistral" panose="03090702030407020403" pitchFamily="66" charset="0"/>
              </a:rPr>
              <a:t>n</a:t>
            </a:r>
            <a:r>
              <a:rPr lang="en-US" altLang="ko-KR" sz="6600" b="1" dirty="0">
                <a:solidFill>
                  <a:schemeClr val="accent6">
                    <a:lumMod val="50000"/>
                  </a:schemeClr>
                </a:solidFill>
                <a:latin typeface="Mistral" panose="03090702030407020403" pitchFamily="66" charset="0"/>
              </a:rPr>
              <a:t>t</a:t>
            </a:r>
            <a:endParaRPr lang="ko-KR" altLang="en-US" sz="6600" b="1" dirty="0">
              <a:solidFill>
                <a:schemeClr val="accent6">
                  <a:lumMod val="50000"/>
                </a:schemeClr>
              </a:solidFill>
              <a:latin typeface="Mistral" panose="03090702030407020403" pitchFamily="66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1102659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745579"/>
            <a:ext cx="246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인 공 지 능 과  보 안 기 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D9CD6D-4061-4066-A723-A2CC3822F480}"/>
              </a:ext>
            </a:extLst>
          </p:cNvPr>
          <p:cNvSpPr/>
          <p:nvPr/>
        </p:nvSpPr>
        <p:spPr>
          <a:xfrm>
            <a:off x="4092382" y="170328"/>
            <a:ext cx="4007228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7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9132" y="156884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“ LET THERE BE COLOR ”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  <p:pic>
        <p:nvPicPr>
          <p:cNvPr id="15" name="내용 개체 틀 3">
            <a:extLst>
              <a:ext uri="{FF2B5EF4-FFF2-40B4-BE49-F238E27FC236}">
                <a16:creationId xmlns:a16="http://schemas.microsoft.com/office/drawing/2014/main" id="{D18A3DAF-0FC9-4812-9FF4-857A4F27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932" y="1428413"/>
            <a:ext cx="5008775" cy="34379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57696C-8DA6-41B1-B848-7FB02EA52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93" y="1428413"/>
            <a:ext cx="3870750" cy="3096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77E6E3-77F0-440B-B732-27CFDF88E1C3}"/>
              </a:ext>
            </a:extLst>
          </p:cNvPr>
          <p:cNvSpPr txBox="1"/>
          <p:nvPr/>
        </p:nvSpPr>
        <p:spPr>
          <a:xfrm>
            <a:off x="3193653" y="5000808"/>
            <a:ext cx="5702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원래 사람의 수작업으로 시간과 비용이 많이 소모되었던 컬러화 작업을 인공지능 기술을 활용하여 </a:t>
            </a:r>
            <a:r>
              <a:rPr lang="ko-KR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사람을 거치지 않고 자동으로 색을 입힐 수 있게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82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5" y="156884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“ LET THERE BE COLOR ”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0ED1B79-92FA-410A-B9A0-18B37146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39" y="1462087"/>
            <a:ext cx="7150310" cy="2415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D3B5B7-FDEC-4DDA-9E99-3E920F8AB279}"/>
              </a:ext>
            </a:extLst>
          </p:cNvPr>
          <p:cNvSpPr txBox="1"/>
          <p:nvPr/>
        </p:nvSpPr>
        <p:spPr>
          <a:xfrm>
            <a:off x="3354520" y="4043579"/>
            <a:ext cx="5702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핵심기술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: CNN</a:t>
            </a:r>
          </a:p>
          <a:p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사진에서 점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선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면 정보를 분석하여 사진 속 부분 정보를 기존의 사물정보와 합쳐 색깔을 입히는 방식</a:t>
            </a:r>
          </a:p>
          <a:p>
            <a:endParaRPr lang="ko-KR" altLang="en-US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환경에 관련된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공간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시간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계절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보편적 정보들을 사진 속에서 추출해 내어 사물의 정확한 색을 뽑아 낼 수 있음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36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5" y="156884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원리</a:t>
            </a:r>
          </a:p>
        </p:txBody>
      </p:sp>
      <p:pic>
        <p:nvPicPr>
          <p:cNvPr id="7" name="Picture 2" descr="http://iizuka.cs.tsukuba.ac.jp/projects/colorization/images/model.png">
            <a:extLst>
              <a:ext uri="{FF2B5EF4-FFF2-40B4-BE49-F238E27FC236}">
                <a16:creationId xmlns:a16="http://schemas.microsoft.com/office/drawing/2014/main" id="{27D7529A-CA7C-441C-AC02-1C268754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0" y="1479180"/>
            <a:ext cx="10600267" cy="417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70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5" y="156884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C717D-2279-46EC-A876-386B3B2881B8}"/>
              </a:ext>
            </a:extLst>
          </p:cNvPr>
          <p:cNvSpPr txBox="1"/>
          <p:nvPr/>
        </p:nvSpPr>
        <p:spPr>
          <a:xfrm>
            <a:off x="2862587" y="5029234"/>
            <a:ext cx="6466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1xHxW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크기의 이미지를 입력 받아 낮은 레벨 특징에 해당하는 가장자리와 코너를 추출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이 네트워크에서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½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크기로 계속 줄여가며 채도 이미지 출력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여기서는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개의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컨볼루션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레이어가 사용됨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(3x3, </a:t>
            </a:r>
            <a:r>
              <a:rPr lang="en-US" altLang="ko-KR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strided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ReLU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</a:p>
        </p:txBody>
      </p:sp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1EF0288C-14CB-4F23-95CF-0E08F81C4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/>
          <a:stretch/>
        </p:blipFill>
        <p:spPr>
          <a:xfrm>
            <a:off x="973017" y="1666986"/>
            <a:ext cx="10245952" cy="310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8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5" y="156884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C717D-2279-46EC-A876-386B3B2881B8}"/>
              </a:ext>
            </a:extLst>
          </p:cNvPr>
          <p:cNvSpPr txBox="1"/>
          <p:nvPr/>
        </p:nvSpPr>
        <p:spPr>
          <a:xfrm>
            <a:off x="3247386" y="5012798"/>
            <a:ext cx="5697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낮은 레벨 특징을 받아서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256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차원 벡터로 변환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여기서는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개의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컨볼루션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레이어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(3x3, </a:t>
            </a:r>
            <a:r>
              <a:rPr lang="en-US" altLang="ko-KR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strided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ReLU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fully connected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레이어가 사용됨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E01F7C-8CBA-4F47-946F-90D7956AB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2" y="1481330"/>
            <a:ext cx="10033000" cy="31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1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5" y="156884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C717D-2279-46EC-A876-386B3B2881B8}"/>
              </a:ext>
            </a:extLst>
          </p:cNvPr>
          <p:cNvSpPr txBox="1"/>
          <p:nvPr/>
        </p:nvSpPr>
        <p:spPr>
          <a:xfrm>
            <a:off x="2862587" y="5029234"/>
            <a:ext cx="6466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낮은 레벨 특징을 받아서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256xH/8xW/8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행렬로 변환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여기서는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개의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컨볼루션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레이어가 사용됨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(3x3, </a:t>
            </a:r>
            <a:r>
              <a:rPr lang="en-US" altLang="ko-KR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ReLU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B6CFFA-384D-4406-A592-09DBA7377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26" y="1750587"/>
            <a:ext cx="10126133" cy="28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7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58C1D-FE69-4AB1-930F-FEB9A411B998}"/>
              </a:ext>
            </a:extLst>
          </p:cNvPr>
          <p:cNvSpPr/>
          <p:nvPr/>
        </p:nvSpPr>
        <p:spPr>
          <a:xfrm>
            <a:off x="0" y="-8963"/>
            <a:ext cx="12192000" cy="6866963"/>
          </a:xfrm>
          <a:prstGeom prst="rect">
            <a:avLst/>
          </a:prstGeom>
          <a:solidFill>
            <a:schemeClr val="bg2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572FB-D663-4D81-8264-197953CCD823}"/>
              </a:ext>
            </a:extLst>
          </p:cNvPr>
          <p:cNvSpPr/>
          <p:nvPr/>
        </p:nvSpPr>
        <p:spPr>
          <a:xfrm>
            <a:off x="210665" y="156884"/>
            <a:ext cx="11770659" cy="655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92437B-851F-4576-81C8-2F0F928BCE1F}"/>
              </a:ext>
            </a:extLst>
          </p:cNvPr>
          <p:cNvCxnSpPr>
            <a:cxnSpLocks/>
          </p:cNvCxnSpPr>
          <p:nvPr/>
        </p:nvCxnSpPr>
        <p:spPr>
          <a:xfrm>
            <a:off x="4953831" y="905436"/>
            <a:ext cx="2182075" cy="0"/>
          </a:xfrm>
          <a:prstGeom prst="line">
            <a:avLst/>
          </a:prstGeom>
          <a:ln w="1905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5F191-060A-40E0-8E12-1FF5F7B7E93D}"/>
              </a:ext>
            </a:extLst>
          </p:cNvPr>
          <p:cNvSpPr/>
          <p:nvPr/>
        </p:nvSpPr>
        <p:spPr>
          <a:xfrm>
            <a:off x="210665" y="170328"/>
            <a:ext cx="11770659" cy="6553200"/>
          </a:xfrm>
          <a:prstGeom prst="rect">
            <a:avLst/>
          </a:prstGeom>
          <a:noFill/>
          <a:ln w="381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532C2-D20F-4119-BB83-EB2095DFF982}"/>
              </a:ext>
            </a:extLst>
          </p:cNvPr>
          <p:cNvSpPr txBox="1"/>
          <p:nvPr/>
        </p:nvSpPr>
        <p:spPr>
          <a:xfrm>
            <a:off x="4863064" y="548356"/>
            <a:ext cx="238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C717D-2279-46EC-A876-386B3B2881B8}"/>
              </a:ext>
            </a:extLst>
          </p:cNvPr>
          <p:cNvSpPr txBox="1"/>
          <p:nvPr/>
        </p:nvSpPr>
        <p:spPr>
          <a:xfrm>
            <a:off x="2803320" y="4832316"/>
            <a:ext cx="6992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중간 레벨 특징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(256xH/8xW/8)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과 글로벌 특징 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(256)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을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입력값으로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받고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, 256xH/8xW/8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행렬을 생성</a:t>
            </a:r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Fusion Layer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는 중간 레벨 특징의 일반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컨볼루션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레이어처럼 작동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하지만 가중치 매트릭스는 글로벌 특징에 대한 가중치를 포함하도록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확장된 상태</a:t>
            </a:r>
            <a:endParaRPr lang="en-US" altLang="ko-KR" dirty="0">
              <a:solidFill>
                <a:schemeClr val="bg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56693F-7C82-4429-861D-81041635A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26" y="1734518"/>
            <a:ext cx="10278533" cy="29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00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3743</TotalTime>
  <Words>815</Words>
  <Application>Microsoft Office PowerPoint</Application>
  <PresentationFormat>와이드스크린</PresentationFormat>
  <Paragraphs>111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a아메리카노L</vt:lpstr>
      <vt:lpstr>Mistral</vt:lpstr>
      <vt:lpstr>DX경필고딕B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채원</dc:creator>
  <cp:lastModifiedBy>Park JK</cp:lastModifiedBy>
  <cp:revision>31</cp:revision>
  <dcterms:created xsi:type="dcterms:W3CDTF">2019-11-17T12:52:03Z</dcterms:created>
  <dcterms:modified xsi:type="dcterms:W3CDTF">2019-11-20T03:28:34Z</dcterms:modified>
</cp:coreProperties>
</file>